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332" r:id="rId3"/>
    <p:sldId id="348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8" r:id="rId14"/>
    <p:sldId id="359" r:id="rId15"/>
    <p:sldId id="360" r:id="rId16"/>
    <p:sldId id="361" r:id="rId17"/>
    <p:sldId id="362" r:id="rId18"/>
    <p:sldId id="363" r:id="rId19"/>
    <p:sldId id="364" r:id="rId20"/>
    <p:sldId id="365" r:id="rId21"/>
    <p:sldId id="366" r:id="rId22"/>
    <p:sldId id="367" r:id="rId23"/>
    <p:sldId id="368" r:id="rId24"/>
    <p:sldId id="36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B33A8-3DA7-4FCF-B705-76DECDB8B5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3E163E-392B-4A26-8566-1365B83213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22DD-2B26-46AA-AF7D-1083E0CC7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5697-3103-4CDD-BC9A-BB9C2748E88D}" type="datetimeFigureOut">
              <a:rPr lang="en-IN" smtClean="0"/>
              <a:t>26-09-2022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BA3629-DC23-4B20-9322-3FB9F499D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D317CD-D014-472F-B9FB-7E2915D9C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8B6A2-EB55-45B2-8389-034EEFA803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32930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5C409-3037-4BC1-8D7D-5A10BEAF9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363063-7AEC-4B34-8833-2095409531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6BD1C-8608-47A4-8531-3A98B89C0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5697-3103-4CDD-BC9A-BB9C2748E88D}" type="datetimeFigureOut">
              <a:rPr lang="en-IN" smtClean="0"/>
              <a:t>26-09-2022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FC9D0A-D1F9-443E-B452-65227A2C5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978818-08CF-4ECC-A325-D95EAAE22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8B6A2-EB55-45B2-8389-034EEFA803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28234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58CA8F-5BF3-4264-A586-8AF9BD0055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675417-48BC-4C8A-A12A-401E7F424A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1B8E1F-48BA-45B7-A778-BA46FF3BE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5697-3103-4CDD-BC9A-BB9C2748E88D}" type="datetimeFigureOut">
              <a:rPr lang="en-IN" smtClean="0"/>
              <a:t>26-09-2022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A5F6FB-4D32-40A9-A353-7BE622BBF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6436A0-8232-496D-88BB-A1373F172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8B6A2-EB55-45B2-8389-034EEFA803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8569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F7561-8D2A-4405-B846-CD2E4D339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ABF64-4DAC-45CD-BA43-819BBAA63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4AA94A-04A8-4850-A8A7-0EFBB1A72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5697-3103-4CDD-BC9A-BB9C2748E88D}" type="datetimeFigureOut">
              <a:rPr lang="en-IN" smtClean="0"/>
              <a:t>26-09-2022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C8BF41-EF60-40C7-97C4-C13DE7020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51F33-FB61-47A1-97F7-DCCAFBA6A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8B6A2-EB55-45B2-8389-034EEFA803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954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FBF96-50D8-47B2-9A8B-0313AA0F3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6DA42A-79B1-453B-9D22-5005A9C9B2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502AA-84EC-486D-AEB4-4A86C466A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5697-3103-4CDD-BC9A-BB9C2748E88D}" type="datetimeFigureOut">
              <a:rPr lang="en-IN" smtClean="0"/>
              <a:t>26-09-2022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130EC4-DDA8-439C-9F7A-44F95A604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2AB0B3-DDC5-4AED-ACCC-CB0133BE6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8B6A2-EB55-45B2-8389-034EEFA803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07751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6AC14-87CC-4298-A41C-6EBE1726C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44DC34-ABE3-44B3-86F1-FF6A55AA3C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CC49B-729C-430D-98CB-B08A0CB419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058FEF-C4F8-48A5-BEB1-42735A700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5697-3103-4CDD-BC9A-BB9C2748E88D}" type="datetimeFigureOut">
              <a:rPr lang="en-IN" smtClean="0"/>
              <a:t>26-09-2022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1DB8F3-1E8F-400B-932E-70E5FB3F1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A876AE-0BB5-4DD0-8C16-B0EE7B9A4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8B6A2-EB55-45B2-8389-034EEFA803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50121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913D8-19FB-4EEB-8E6C-EBD1480F2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CC60ED-B1FC-492A-97A7-B6AB1EF72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91ED4B-7B13-4A3B-BF33-A8313F319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26CBEB-9EF2-43E1-A898-94552955EC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E42A34-D9D1-4F5D-A8F1-334F2FA3B2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08B0E4-B7AA-4EF4-80CD-9CB317839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5697-3103-4CDD-BC9A-BB9C2748E88D}" type="datetimeFigureOut">
              <a:rPr lang="en-IN" smtClean="0"/>
              <a:t>26-09-2022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72B08B-7648-4AB8-91F6-E6B301908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CA9EDA-CA51-4AF9-AB3D-0EB4DA5F0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8B6A2-EB55-45B2-8389-034EEFA803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9191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DC549-7965-4A25-AE8A-919CC5936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77B010-3B76-4CCE-AA43-4A113804A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5697-3103-4CDD-BC9A-BB9C2748E88D}" type="datetimeFigureOut">
              <a:rPr lang="en-IN" smtClean="0"/>
              <a:t>26-09-2022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693716-6BE6-46EE-99B1-9A9C112B2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DDED8-5087-4BF3-B728-FA1F7A96A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8B6A2-EB55-45B2-8389-034EEFA803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213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6EDCAE-E3AB-4F7B-8DE9-3BE4F2AD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5697-3103-4CDD-BC9A-BB9C2748E88D}" type="datetimeFigureOut">
              <a:rPr lang="en-IN" smtClean="0"/>
              <a:t>26-09-2022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8CA342-9054-4C0A-9520-303110B46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3BCF73-292D-4558-9E25-3D946F63E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8B6A2-EB55-45B2-8389-034EEFA803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4841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9C363-6550-4B9D-BA8F-F0531388E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30BD4-8267-44F7-8847-0577D71A18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749639-2A36-43B1-870D-FB00B3325A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E721B7-2FAC-4595-8A9E-E268A79AF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5697-3103-4CDD-BC9A-BB9C2748E88D}" type="datetimeFigureOut">
              <a:rPr lang="en-IN" smtClean="0"/>
              <a:t>26-09-2022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A655B9-97E8-47EF-B41D-CFBD7350F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03F039-741C-4BCB-B7CA-11391E79A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8B6A2-EB55-45B2-8389-034EEFA803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8418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07307-DFEE-41F1-960F-68F25C771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F4D9E7-6F6F-4C24-A474-D0E245249B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AC6C12-BEF0-475C-87FE-B843948872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DA0EBB-396A-434E-AFAF-E071537E0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85697-3103-4CDD-BC9A-BB9C2748E88D}" type="datetimeFigureOut">
              <a:rPr lang="en-IN" smtClean="0"/>
              <a:t>26-09-2022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18B4EB-C7C2-4D81-9EE1-ECCEED2FF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81DF34-4667-441A-A6E7-F483873AE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8B6A2-EB55-45B2-8389-034EEFA803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919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10A142-1D1D-4735-B2C3-30500A54E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713295-A1B5-4AED-9E45-2582E89A33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EA2CF0-BD89-4884-9764-830BDD2ED0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85697-3103-4CDD-BC9A-BB9C2748E88D}" type="datetimeFigureOut">
              <a:rPr lang="en-IN" smtClean="0"/>
              <a:t>26-09-2022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1D8393-53AE-45E3-BF4D-BB6FE1BEAE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CAF21B-0983-4E90-9AB3-0396A1FD6B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8B6A2-EB55-45B2-8389-034EEFA803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92396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B71D920-09B2-41A0-B007-05C1E0DB3026}"/>
              </a:ext>
            </a:extLst>
          </p:cNvPr>
          <p:cNvSpPr txBox="1"/>
          <p:nvPr/>
        </p:nvSpPr>
        <p:spPr>
          <a:xfrm>
            <a:off x="1156446" y="363071"/>
            <a:ext cx="1083832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RUNGTA COLLEGE OF DENTAL SCIENCES AND RESEARCH</a:t>
            </a:r>
          </a:p>
          <a:p>
            <a:pPr algn="ctr"/>
            <a:endParaRPr lang="en-IN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Dept of Prosthodontics</a:t>
            </a:r>
          </a:p>
          <a:p>
            <a:pPr algn="ctr"/>
            <a:endParaRPr lang="en-IN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IN" sz="2400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I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Year BDS</a:t>
            </a:r>
          </a:p>
          <a:p>
            <a:pPr algn="ctr"/>
            <a:r>
              <a:rPr lang="en-I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Trying of cast partial framework in </a:t>
            </a:r>
            <a:r>
              <a:rPr lang="en-IN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mouth,adjusting</a:t>
            </a:r>
            <a:r>
              <a:rPr lang="en-I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occlusion.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62B70D-E490-408F-8CD9-E12675E107B0}"/>
              </a:ext>
            </a:extLst>
          </p:cNvPr>
          <p:cNvSpPr txBox="1"/>
          <p:nvPr/>
        </p:nvSpPr>
        <p:spPr>
          <a:xfrm>
            <a:off x="6096000" y="4011871"/>
            <a:ext cx="5629834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400" b="1" u="sng" dirty="0"/>
              <a:t>Presented By:</a:t>
            </a:r>
          </a:p>
          <a:p>
            <a:r>
              <a:rPr lang="en-IN" dirty="0"/>
              <a:t> </a:t>
            </a:r>
          </a:p>
          <a:p>
            <a:r>
              <a:rPr lang="en-IN" sz="2400" dirty="0" err="1"/>
              <a:t>Dr.Shilpi</a:t>
            </a:r>
            <a:r>
              <a:rPr lang="en-IN" sz="2400" dirty="0"/>
              <a:t> </a:t>
            </a:r>
            <a:r>
              <a:rPr lang="en-IN" sz="2400" dirty="0" err="1"/>
              <a:t>Karpathak</a:t>
            </a:r>
            <a:endParaRPr lang="en-IN" sz="2400" dirty="0"/>
          </a:p>
          <a:p>
            <a:r>
              <a:rPr lang="en-IN" sz="2400" dirty="0"/>
              <a:t>Professor</a:t>
            </a:r>
          </a:p>
          <a:p>
            <a:r>
              <a:rPr lang="en-IN" sz="2400" dirty="0"/>
              <a:t>Dept of Prosthodontics</a:t>
            </a:r>
          </a:p>
          <a:p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C8BE9E1-A8E2-4E7D-B6C9-BD2B84A0095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81" r="15781"/>
          <a:stretch/>
        </p:blipFill>
        <p:spPr>
          <a:xfrm>
            <a:off x="312162" y="273069"/>
            <a:ext cx="996874" cy="1134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3026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90C01-F12F-43DE-9933-0AA0FBE79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817E5-7F4D-4BD8-9C6B-7E18465C9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Vertical alignment of the teeth also should be evaluated. </a:t>
            </a:r>
          </a:p>
          <a:p>
            <a:r>
              <a:rPr lang="en-US" dirty="0"/>
              <a:t>A slight deviation from the vertical can produce an acceptable esthetic result, but a significant deviation can create esthetic difficulties.</a:t>
            </a:r>
          </a:p>
          <a:p>
            <a:r>
              <a:rPr lang="en-US" dirty="0"/>
              <a:t>The practitioner should pay particular attention to the maxillary midline.</a:t>
            </a:r>
          </a:p>
          <a:p>
            <a:r>
              <a:rPr lang="en-US" dirty="0"/>
              <a:t>This midline must be examined for its vertical alignment and for its midface position. </a:t>
            </a:r>
          </a:p>
          <a:p>
            <a:r>
              <a:rPr lang="en-US" dirty="0"/>
              <a:t>Any error in the position of the maxillary midline can be extremely distraction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88496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4AE36-F239-4604-B776-9902F47ED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B56B3-23A1-45BE-B4CB-4DD236260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Verification of tooth shade should be accomplished during the evaluation process. </a:t>
            </a:r>
          </a:p>
          <a:p>
            <a:r>
              <a:rPr lang="en-US" dirty="0"/>
              <a:t>The presence of natural teeth makes shade selection and patient acceptance a critical component of removable partial denture therapy. </a:t>
            </a:r>
          </a:p>
          <a:p>
            <a:r>
              <a:rPr lang="en-US" dirty="0"/>
              <a:t>To ensure selection of an appropriate shade, the prosthesis should be viewed using a variety of light sources (</a:t>
            </a:r>
            <a:r>
              <a:rPr lang="en-US" dirty="0" err="1"/>
              <a:t>eg</a:t>
            </a:r>
            <a:r>
              <a:rPr lang="en-US" dirty="0"/>
              <a:t>, natural, fluorescent, and incandescent)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690384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1EE9F-7FB6-4EDD-93C7-3E6E4F705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1BF1C-2DC3-4960-BDBB-FF34A984FD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Once the technical and mechanical requirements are satisfied, the patient should be allowed to view the tooth arrangement and comment on the results. </a:t>
            </a:r>
          </a:p>
          <a:p>
            <a:r>
              <a:rPr lang="en-US" dirty="0"/>
              <a:t>The patient should stand several feet from a wall mirror to examine the teeth critically.</a:t>
            </a:r>
          </a:p>
          <a:p>
            <a:r>
              <a:rPr lang="en-US" dirty="0"/>
              <a:t>The use of a hand mirror should be discouraged because the patient’s attention will be focused on individual teeth and not on the overall effect of the prosthesis. </a:t>
            </a:r>
          </a:p>
          <a:p>
            <a:r>
              <a:rPr lang="en-US" dirty="0"/>
              <a:t>The patient’s remarks should be noted, and required changes should be made. </a:t>
            </a:r>
          </a:p>
          <a:p>
            <a:r>
              <a:rPr lang="en-US" dirty="0"/>
              <a:t>Arrival at mutual acceptance by the patient and dentist frequently demands a high level of communicative skill combined with psychological insight.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697400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4991B-6D14-4623-84C2-563D3F1EC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35E00-3413-4184-8659-A7B951EFD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Treatment should not proceed until patient approval has been gained. </a:t>
            </a:r>
          </a:p>
          <a:p>
            <a:r>
              <a:rPr lang="en-US" dirty="0"/>
              <a:t>Many practitioners insist upon written approval by the patient.</a:t>
            </a:r>
          </a:p>
          <a:p>
            <a:r>
              <a:rPr lang="en-US" dirty="0"/>
              <a:t>When uncertainty exists, a suitable entry should be placed in the record and signed by the patient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91254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26C24-8F1D-42E3-A8A1-2058210A7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Verification of Jaw Relation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93FBC2-7396-4AF5-AB66-00C9F04E17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jaw relation only needs to be verified in limited instances: </a:t>
            </a:r>
          </a:p>
          <a:p>
            <a:r>
              <a:rPr lang="en-US" dirty="0"/>
              <a:t>1. If problems were encountered during jaw relation procedures and there is any doubt regarding the accuracy of the articulator mounting </a:t>
            </a:r>
          </a:p>
          <a:p>
            <a:r>
              <a:rPr lang="en-US" dirty="0"/>
              <a:t>2. If the partial denture is opposed by a complete denture </a:t>
            </a:r>
          </a:p>
          <a:p>
            <a:r>
              <a:rPr lang="en-US" dirty="0"/>
              <a:t>3. If all posterior teeth in both arches are being replaced </a:t>
            </a:r>
          </a:p>
          <a:p>
            <a:r>
              <a:rPr lang="en-US" dirty="0"/>
              <a:t>4. If there are no opposing natural teeth in contact and verification of the occlusal vertical dimension is necessary.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646166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862CA-F082-4822-B39C-61151B2DC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Clinical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70EF1-33E3-41D9-812E-6D81FB087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patient should be seated, and the partial denture tried in the mouth. </a:t>
            </a:r>
          </a:p>
          <a:p>
            <a:r>
              <a:rPr lang="en-US" dirty="0"/>
              <a:t>Visual observation of occlusal contacts should be used to determine whether gross errors are present. Necessary adjustments should be made. </a:t>
            </a:r>
          </a:p>
          <a:p>
            <a:r>
              <a:rPr lang="en-US" dirty="0"/>
              <a:t>The patient should be permitted to wear the prosthesis for 3 to 5 minutes. </a:t>
            </a:r>
          </a:p>
          <a:p>
            <a:r>
              <a:rPr lang="en-US" dirty="0"/>
              <a:t>During this time, the patient should be encouraged to speak.</a:t>
            </a:r>
          </a:p>
          <a:p>
            <a:r>
              <a:rPr lang="en-US" dirty="0"/>
              <a:t>The practitioner should engage in conversation with the patient, using this opportunity to assess the phonetic and esthetic qualities of the prosthesis.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06225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D2918-415F-4DB1-93C0-5403FA947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4C1BD-790E-4D3F-B9A6-F6E3FEB7D9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Normally, if two prostheses are being constructed, the recording medium is placed on the mandibular teeth for convenience. </a:t>
            </a:r>
          </a:p>
          <a:p>
            <a:r>
              <a:rPr lang="en-US" dirty="0"/>
              <a:t>However, if the mandibular prosthesis does not provide a suitable platform, the recording medium may be placed on the maxillary prosthesis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32341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B993B-3E1C-4FD9-B2E8-B67981158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a polyvinylsiloxane verification record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53938-0FC6-45FF-A20C-AE83AE354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practitioner should rehearse the record making procedure with the patient before placing the recording medium in the oral cavity.</a:t>
            </a:r>
          </a:p>
          <a:p>
            <a:r>
              <a:rPr lang="en-US" dirty="0"/>
              <a:t>When this has been accomplished, the practitioner should begin the record-making process. </a:t>
            </a:r>
          </a:p>
          <a:p>
            <a:r>
              <a:rPr lang="en-US" dirty="0"/>
              <a:t>The patient is instructed to open the mouth moderately. </a:t>
            </a:r>
          </a:p>
          <a:p>
            <a:r>
              <a:rPr lang="en-US" dirty="0"/>
              <a:t>The fingers of one hand are positioned to permit visualization of the dental arches .</a:t>
            </a:r>
          </a:p>
          <a:p>
            <a:r>
              <a:rPr lang="en-US" dirty="0"/>
              <a:t>The polyvinylsiloxane registration material is mixed and introduced into the patient’s mouth . </a:t>
            </a:r>
          </a:p>
          <a:p>
            <a:r>
              <a:rPr lang="en-US" dirty="0"/>
              <a:t>The operator’s remaining hand is then positioned on the facial surfaces of the mandibular anterior teeth, and the patient is guided into the prescribed closure. </a:t>
            </a:r>
          </a:p>
          <a:p>
            <a:r>
              <a:rPr lang="en-US" dirty="0"/>
              <a:t>This position is maintained until the polyvinylsiloxane material has reached a suitable consistency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617928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CDEF0-655E-4AF9-B0D7-0CE679C0E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F16455-43FE-4679-8624-8758D6F86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the recording medium has set, the patient is instructed to open the mouth. </a:t>
            </a:r>
          </a:p>
          <a:p>
            <a:r>
              <a:rPr lang="en-US" dirty="0"/>
              <a:t>The record and removable partial denture (or dentures) are removed from the oral cavity.</a:t>
            </a:r>
          </a:p>
          <a:p>
            <a:r>
              <a:rPr lang="en-US" dirty="0"/>
              <a:t> The record is carefully examined to determine its acceptability. </a:t>
            </a:r>
          </a:p>
          <a:p>
            <a:r>
              <a:rPr lang="en-US" dirty="0"/>
              <a:t>There should be no signs of penetration through the record. If the record is acceptable, it is properly trimmed using a surgical scalpel.</a:t>
            </a:r>
          </a:p>
          <a:p>
            <a:r>
              <a:rPr lang="en-US" dirty="0"/>
              <a:t> Additional records may be made in a similar manner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772509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56C62-4F76-4FFE-B7D7-A70434C91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Verifying accuracy of an articulator </a:t>
            </a:r>
            <a:r>
              <a:rPr lang="en-US" dirty="0" err="1"/>
              <a:t>mountin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49BD3B-CE82-4C1C-8F98-14AB160595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a number of methods for determining the accuracy of an articulator mounting.</a:t>
            </a:r>
          </a:p>
          <a:p>
            <a:r>
              <a:rPr lang="en-US" dirty="0"/>
              <a:t>The most commonly used methods include (1) assessment of cast-to-record adaptation when the articulator is closed in a terminal hinge position and (2) examination of the relationships between the condylar elements and condylar housings when the mounted casts are properly seated in a jaw relation record.</a:t>
            </a:r>
          </a:p>
          <a:p>
            <a:r>
              <a:rPr lang="en-US" dirty="0"/>
              <a:t> The objective of the two techniques is the same—to determine the repeatability of closure.</a:t>
            </a:r>
          </a:p>
          <a:p>
            <a:r>
              <a:rPr lang="en-US" dirty="0"/>
              <a:t>The major difference is the way in which the results are checked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74744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9D4C4-ABAE-7C61-1D0C-ECC2FFBD5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Specific Learning Objective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26035FB-5B4E-7991-73D8-A3E2AA139B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1242239"/>
              </p:ext>
            </p:extLst>
          </p:nvPr>
        </p:nvGraphicFramePr>
        <p:xfrm>
          <a:off x="838201" y="1358153"/>
          <a:ext cx="9395011" cy="5163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5391">
                  <a:extLst>
                    <a:ext uri="{9D8B030D-6E8A-4147-A177-3AD203B41FA5}">
                      <a16:colId xmlns:a16="http://schemas.microsoft.com/office/drawing/2014/main" val="3648860307"/>
                    </a:ext>
                  </a:extLst>
                </a:gridCol>
                <a:gridCol w="2773279">
                  <a:extLst>
                    <a:ext uri="{9D8B030D-6E8A-4147-A177-3AD203B41FA5}">
                      <a16:colId xmlns:a16="http://schemas.microsoft.com/office/drawing/2014/main" val="1967634947"/>
                    </a:ext>
                  </a:extLst>
                </a:gridCol>
                <a:gridCol w="2326341">
                  <a:extLst>
                    <a:ext uri="{9D8B030D-6E8A-4147-A177-3AD203B41FA5}">
                      <a16:colId xmlns:a16="http://schemas.microsoft.com/office/drawing/2014/main" val="3641014661"/>
                    </a:ext>
                  </a:extLst>
                </a:gridCol>
              </a:tblGrid>
              <a:tr h="661290">
                <a:tc>
                  <a:txBody>
                    <a:bodyPr/>
                    <a:lstStyle/>
                    <a:p>
                      <a:r>
                        <a:rPr lang="en-US" dirty="0"/>
                        <a:t>Core areas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Domain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Category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2892538"/>
                  </a:ext>
                </a:extLst>
              </a:tr>
              <a:tr h="1672995">
                <a:tc>
                  <a:txBody>
                    <a:bodyPr/>
                    <a:lstStyle/>
                    <a:p>
                      <a:r>
                        <a:rPr lang="en-US" dirty="0"/>
                        <a:t>Introduction</a:t>
                      </a:r>
                    </a:p>
                    <a:p>
                      <a:r>
                        <a:rPr lang="en-IN" dirty="0"/>
                        <a:t>Indications for Clinical Appointment</a:t>
                      </a:r>
                    </a:p>
                    <a:p>
                      <a:r>
                        <a:rPr lang="en-IN" dirty="0" err="1"/>
                        <a:t>Esthetic</a:t>
                      </a:r>
                      <a:r>
                        <a:rPr lang="en-IN" dirty="0"/>
                        <a:t> Try-In</a:t>
                      </a:r>
                    </a:p>
                    <a:p>
                      <a:r>
                        <a:rPr lang="en-IN" dirty="0"/>
                        <a:t>Verification of Jaw Relation</a:t>
                      </a:r>
                    </a:p>
                    <a:p>
                      <a:r>
                        <a:rPr lang="en-IN" dirty="0"/>
                        <a:t>Materials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Cognitive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Must Know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8961076"/>
                  </a:ext>
                </a:extLst>
              </a:tr>
              <a:tr h="1520050">
                <a:tc>
                  <a:txBody>
                    <a:bodyPr/>
                    <a:lstStyle/>
                    <a:p>
                      <a:r>
                        <a:rPr lang="en-IN" dirty="0"/>
                        <a:t>Clinical procedure</a:t>
                      </a:r>
                    </a:p>
                    <a:p>
                      <a:r>
                        <a:rPr lang="en-US" dirty="0"/>
                        <a:t>Making a polyvinylsiloxane verification record</a:t>
                      </a:r>
                    </a:p>
                    <a:p>
                      <a:r>
                        <a:rPr lang="en-US" dirty="0"/>
                        <a:t>Verifying accuracy of an articulator mounting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Cognitive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Must Know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0306091"/>
                  </a:ext>
                </a:extLst>
              </a:tr>
              <a:tr h="352209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Psychomotor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Must Know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8449484"/>
                  </a:ext>
                </a:extLst>
              </a:tr>
              <a:tr h="661290">
                <a:tc>
                  <a:txBody>
                    <a:bodyPr/>
                    <a:lstStyle/>
                    <a:p>
                      <a:r>
                        <a:rPr lang="en-US" dirty="0"/>
                        <a:t>Summary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Affective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Must Know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6193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77287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FCF0C-681C-4AD4-A419-C554FA2A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EF740-2298-446E-BC8B-8BA8EFB0E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When using the first method, the articulator is placed in its terminal position (</a:t>
            </a:r>
            <a:r>
              <a:rPr lang="en-US" dirty="0" err="1"/>
              <a:t>ie</a:t>
            </a:r>
            <a:r>
              <a:rPr lang="en-US" dirty="0"/>
              <a:t>, the position at which the condylar elements are completely seated in their housings). </a:t>
            </a:r>
          </a:p>
          <a:p>
            <a:r>
              <a:rPr lang="en-US" dirty="0"/>
              <a:t>In many instruments, the condylar elements may be locked into this terminal position using some form of governing device.</a:t>
            </a:r>
          </a:p>
          <a:p>
            <a:r>
              <a:rPr lang="en-US" dirty="0"/>
              <a:t> A jaw relation record is placed on one cast, and the articulator is gently closed. </a:t>
            </a:r>
          </a:p>
          <a:p>
            <a:r>
              <a:rPr lang="en-US" dirty="0"/>
              <a:t>During closure, the practitioner observes the relationships between the occlusal surfaces and the jaw relation record. </a:t>
            </a:r>
          </a:p>
          <a:p>
            <a:r>
              <a:rPr lang="en-US" dirty="0"/>
              <a:t>The occlusal surfaces should follow an arcuate pathway into the record and should display excellent adaptation to the record .</a:t>
            </a:r>
          </a:p>
          <a:p>
            <a:r>
              <a:rPr lang="en-US" dirty="0"/>
              <a:t>The practitioner should never apply pressure to the articulator or casts because this will distort the record and provide an inaccurate result.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376848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27405-3EDB-4193-9B6A-A3F68C4EF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DD9163-27E9-4229-A58E-AEECFC1BE8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When using the second method, the condylar elements are unlocked and permitted to move freely within their condylar housings.</a:t>
            </a:r>
          </a:p>
          <a:p>
            <a:r>
              <a:rPr lang="en-US" dirty="0"/>
              <a:t> A jaw relation record is placed on one cast, and the remaining cast is gently settled into this record.</a:t>
            </a:r>
          </a:p>
          <a:p>
            <a:r>
              <a:rPr lang="en-US" dirty="0"/>
              <a:t> If the casts cannot be accurately positioned in the record, an inaccuracy exists, and the practitioner must determine the source of this inaccuracy.</a:t>
            </a:r>
          </a:p>
          <a:p>
            <a:r>
              <a:rPr lang="en-US" dirty="0"/>
              <a:t> If the casts can be accurately positioned in the record, the practitioner must assess the relationship between the condylar elements and the condylar housings.</a:t>
            </a:r>
          </a:p>
          <a:p>
            <a:r>
              <a:rPr lang="en-US" dirty="0"/>
              <a:t> Each condylar element should be located in its terminal position. </a:t>
            </a:r>
          </a:p>
          <a:p>
            <a:r>
              <a:rPr lang="en-US" dirty="0"/>
              <a:t>As previously noted, the practitioner should not apply undue pressure to the articulator or casts when evaluating the mounting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802539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14E94-F284-408D-A82A-CEB4BB856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CC220-E66C-4BB0-A2B8-16DD04427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f the original mounting is verified as correct, the practitioner may proceed.</a:t>
            </a:r>
          </a:p>
          <a:p>
            <a:r>
              <a:rPr lang="en-US" dirty="0"/>
              <a:t> If the accuracy of the original mounting cannot be verified, another jaw relation record should be made and the mounting should be reevaluated.</a:t>
            </a:r>
          </a:p>
          <a:p>
            <a:r>
              <a:rPr lang="en-US" dirty="0"/>
              <a:t> If this record fails to verify the original mounting, the practitioner should suspect an inaccuracy in the mounting and should remount the mandibular cast. </a:t>
            </a:r>
          </a:p>
          <a:p>
            <a:r>
              <a:rPr lang="en-US" dirty="0"/>
              <a:t>The verification process should then be repeated. </a:t>
            </a:r>
          </a:p>
          <a:p>
            <a:r>
              <a:rPr lang="en-US" dirty="0"/>
              <a:t>Completion of the prosthesis should not be considered until the practitioner has verified the accuracy of the mounting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614814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AB642-8E7C-4606-8CDC-EC3C875D8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8BF9E-2416-4DB2-B907-3F42F1772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Depending on the difficulty encountered, the experienced practitioner should be able to complete the clinical procedures in 30 to 60 minutes. </a:t>
            </a:r>
          </a:p>
          <a:p>
            <a:r>
              <a:rPr lang="en-US" dirty="0"/>
              <a:t>A dental student usually will require 1 to 2 hours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057482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A810A-2530-4752-83B5-C408D2D6F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25999-B2EC-45D2-BF1A-69D1E172D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/>
              <a:t>Stewert’s</a:t>
            </a:r>
            <a:r>
              <a:rPr lang="en-IN" dirty="0"/>
              <a:t> Clinical Removable Partial Prosthodontics, 4</a:t>
            </a:r>
            <a:r>
              <a:rPr lang="en-IN" baseline="30000" dirty="0"/>
              <a:t>th</a:t>
            </a:r>
            <a:r>
              <a:rPr lang="en-IN" dirty="0"/>
              <a:t> Edition</a:t>
            </a:r>
          </a:p>
          <a:p>
            <a:r>
              <a:rPr lang="en-IN" dirty="0"/>
              <a:t>Textbook of Prosthodontics, </a:t>
            </a:r>
            <a:r>
              <a:rPr lang="en-IN" dirty="0" err="1"/>
              <a:t>V.Rangarajan</a:t>
            </a:r>
            <a:r>
              <a:rPr lang="en-IN" dirty="0"/>
              <a:t> 2</a:t>
            </a:r>
            <a:r>
              <a:rPr lang="en-IN" baseline="30000" dirty="0"/>
              <a:t>nd</a:t>
            </a:r>
            <a:r>
              <a:rPr lang="en-IN" dirty="0"/>
              <a:t> Edition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23424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231CA-A7F4-4F37-9D40-0B9B7BEC3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17EBD-364A-4F8A-BA26-3981B148C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/>
              <a:t>Introduction</a:t>
            </a:r>
          </a:p>
          <a:p>
            <a:r>
              <a:rPr lang="en-IN" dirty="0"/>
              <a:t>Indications for Clinical Appointment</a:t>
            </a:r>
          </a:p>
          <a:p>
            <a:r>
              <a:rPr lang="en-IN" dirty="0" err="1"/>
              <a:t>Esthetic</a:t>
            </a:r>
            <a:r>
              <a:rPr lang="en-IN" dirty="0"/>
              <a:t> Try-In</a:t>
            </a:r>
          </a:p>
          <a:p>
            <a:r>
              <a:rPr lang="en-IN" dirty="0"/>
              <a:t>Verification of Jaw Relation</a:t>
            </a:r>
          </a:p>
          <a:p>
            <a:r>
              <a:rPr lang="en-IN" dirty="0"/>
              <a:t>Materials</a:t>
            </a:r>
          </a:p>
          <a:p>
            <a:r>
              <a:rPr lang="en-IN" dirty="0"/>
              <a:t>Clinical procedure</a:t>
            </a:r>
          </a:p>
          <a:p>
            <a:r>
              <a:rPr lang="en-US" dirty="0"/>
              <a:t>Making a polyvinylsiloxane verification record</a:t>
            </a:r>
          </a:p>
          <a:p>
            <a:r>
              <a:rPr lang="en-US" dirty="0"/>
              <a:t>Verifying accuracy of an articulator mounting</a:t>
            </a:r>
          </a:p>
          <a:p>
            <a:r>
              <a:rPr lang="en-IN" dirty="0"/>
              <a:t>Summary</a:t>
            </a:r>
          </a:p>
          <a:p>
            <a:r>
              <a:rPr lang="en-IN" dirty="0"/>
              <a:t>References</a:t>
            </a:r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08051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52F4E-881B-4A50-AD40-5501144C5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Indications for Clinical Appointment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1508E-5500-4DB3-8D5A-9E53990DF0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replacement of anterior teeth often represents an important event in the life of an individual. </a:t>
            </a:r>
          </a:p>
          <a:p>
            <a:r>
              <a:rPr lang="en-US" dirty="0"/>
              <a:t>Many cultures place a great deal of emphasis upon physical appearance, and facial esthetics are central to this concept. </a:t>
            </a:r>
          </a:p>
          <a:p>
            <a:r>
              <a:rPr lang="en-US" dirty="0"/>
              <a:t>Although many patients identify improved function as the primary reason for seeking treatment, a sense of vanity always remains.</a:t>
            </a:r>
          </a:p>
          <a:p>
            <a:r>
              <a:rPr lang="en-US" dirty="0"/>
              <a:t> A patient may be dissatisfied with a prosthesis even if it meets all functional and biologic requirements.</a:t>
            </a:r>
          </a:p>
          <a:p>
            <a:r>
              <a:rPr lang="en-US" dirty="0"/>
              <a:t>Therefore, if anterior teeth are to be replaced, an esthetic try-in is essential. </a:t>
            </a:r>
          </a:p>
          <a:p>
            <a:r>
              <a:rPr lang="en-US" dirty="0"/>
              <a:t>A try-in appointment allows the patient to view the prosthesis and provide feedback. </a:t>
            </a:r>
          </a:p>
          <a:p>
            <a:r>
              <a:rPr lang="en-US" dirty="0"/>
              <a:t>This appointment also allows the practitioner to evaluate the esthetic and phonetic characteristics of the prosthesis and to make appropriate changes in the arrangement of teeth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22419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2A1E7-DC1C-45B7-BC90-A73168C97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9B497B-4432-4059-91BA-8E444FA013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additional indication for the appointment is to verify the accuracy of jaw relation records made during the previous appointment.</a:t>
            </a:r>
          </a:p>
          <a:p>
            <a:r>
              <a:rPr lang="en-US" dirty="0"/>
              <a:t> If there is any doubt regarding the accuracy of the articulator mounting, a try-in appointment should be scheduled.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44655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15226-440F-4569-9D74-7601A2A24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/>
              <a:t>Esthetic</a:t>
            </a:r>
            <a:r>
              <a:rPr lang="en-IN" dirty="0"/>
              <a:t> Try-In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006F8D-5011-4AE4-8145-023FA608F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patient should be seated in a treatment room that provides a quiet, relaxed atmosphere. </a:t>
            </a:r>
          </a:p>
          <a:p>
            <a:r>
              <a:rPr lang="en-US" dirty="0"/>
              <a:t>This helps to alleviate the tension that may develop as the patient views the tooth arrangement for the first time. </a:t>
            </a:r>
          </a:p>
          <a:p>
            <a:r>
              <a:rPr lang="en-US" dirty="0"/>
              <a:t>The denture base need not be waxed to full contour, but it should be neat, clean, and resistant to tooth displacement.</a:t>
            </a:r>
          </a:p>
          <a:p>
            <a:r>
              <a:rPr lang="en-US" dirty="0"/>
              <a:t> The practitioner should carefully insert the removable partial denture and tell the patient to avoid the application of biting forces.</a:t>
            </a:r>
          </a:p>
          <a:p>
            <a:r>
              <a:rPr lang="en-US" dirty="0"/>
              <a:t>The patient may then be directed to close lightly to ensure that no interferences are present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09622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05F69-5927-4E5E-B83B-1EDA9FD86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87769-4DF8-432D-8542-9D6C362E8D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patient should be encouraged to relax.</a:t>
            </a:r>
          </a:p>
          <a:p>
            <a:r>
              <a:rPr lang="en-US" dirty="0"/>
              <a:t> When the patient is at ease, the teeth may be evaluated. </a:t>
            </a:r>
          </a:p>
          <a:p>
            <a:r>
              <a:rPr lang="en-US" dirty="0"/>
              <a:t>It is better if the dentist examines the teeth before the patient has an opportunity to observe them. </a:t>
            </a:r>
          </a:p>
          <a:p>
            <a:r>
              <a:rPr lang="en-US" dirty="0"/>
              <a:t>This gives the practitioner an opportunity to correct noticeable discrepancies without upsetting the patient. </a:t>
            </a:r>
          </a:p>
          <a:p>
            <a:r>
              <a:rPr lang="en-US" dirty="0"/>
              <a:t>The dentist should evaluate the positions of anterior teeth and assess lip support.</a:t>
            </a:r>
          </a:p>
          <a:p>
            <a:r>
              <a:rPr lang="en-US" dirty="0"/>
              <a:t>There is a tendency to position the artificial teeth lingual to the positions occupied by the natural teeth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66774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41DAC-6157-4901-8C86-70F4CA520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6B453-2FC6-469B-9473-797A4E59A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Tooth length should be carefully evaluated. </a:t>
            </a:r>
          </a:p>
          <a:p>
            <a:r>
              <a:rPr lang="en-US" dirty="0"/>
              <a:t>If all anterior teeth are being replaced and the upper lip is of normal length, the edges of the central incisors should be visible when the lip is relaxed. </a:t>
            </a:r>
          </a:p>
          <a:p>
            <a:r>
              <a:rPr lang="en-US" dirty="0"/>
              <a:t>When the lip is drawn upward (</a:t>
            </a:r>
            <a:r>
              <a:rPr lang="en-US" dirty="0" err="1"/>
              <a:t>eg</a:t>
            </a:r>
            <a:r>
              <a:rPr lang="en-US" dirty="0"/>
              <a:t>, in an exaggerated smile), the gingival contours of the denture base should be minimally evident</a:t>
            </a:r>
          </a:p>
          <a:p>
            <a:r>
              <a:rPr lang="en-US" dirty="0"/>
              <a:t>If an anterior edentulous space has been decreased by drifting of the teeth, a decreased number of teeth should not be placed. </a:t>
            </a:r>
          </a:p>
          <a:p>
            <a:r>
              <a:rPr lang="en-US" dirty="0"/>
              <a:t>This technique usually results in an abnormal appearance.</a:t>
            </a:r>
          </a:p>
          <a:p>
            <a:r>
              <a:rPr lang="en-US" dirty="0"/>
              <a:t> Instead, attempts should be made to rotate or overlap the denture teeth in order to achieve an acceptable esthetic result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0347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7A205-0480-46A7-A808-C7B02621F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28C6A-AF84-42FB-97A3-C6D9A59BE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If the anterior edentulous space is relatively large, diastemata may be incorporated into the tooth arrangement.</a:t>
            </a:r>
          </a:p>
          <a:p>
            <a:r>
              <a:rPr lang="en-US" dirty="0"/>
              <a:t> If this is to be accomplished, the patient should be informed of potential difficulties associated with interdental spacing. </a:t>
            </a:r>
          </a:p>
          <a:p>
            <a:r>
              <a:rPr lang="en-US" dirty="0"/>
              <a:t>Spacing complicates oral hygiene procedures, increases the likelihood of food impaction, and may create difficulties with phonetics.</a:t>
            </a:r>
          </a:p>
          <a:p>
            <a:r>
              <a:rPr lang="en-US" dirty="0"/>
              <a:t>Attention should be paid to the horizontal and vertical overlap of the anterior teeth.</a:t>
            </a:r>
          </a:p>
          <a:p>
            <a:r>
              <a:rPr lang="en-US" dirty="0"/>
              <a:t> If some natural anterior teeth remain, the overlap should be duplicated. If no natural teeth remain, care should be taken to avoid excess </a:t>
            </a:r>
            <a:r>
              <a:rPr lang="en-US" dirty="0" err="1"/>
              <a:t>sive</a:t>
            </a:r>
            <a:r>
              <a:rPr lang="en-US" dirty="0"/>
              <a:t> vertical overlap without accompanying horizontal overlap.</a:t>
            </a:r>
          </a:p>
          <a:p>
            <a:r>
              <a:rPr lang="en-US" dirty="0"/>
              <a:t>This could result in the application of undesirable forces to the artificial teeth and associated soft tissues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6253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1924</Words>
  <Application>Microsoft Office PowerPoint</Application>
  <PresentationFormat>Widescreen</PresentationFormat>
  <Paragraphs>152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Specific Learning Objective</vt:lpstr>
      <vt:lpstr>contents</vt:lpstr>
      <vt:lpstr>Indications for Clinical Appointment</vt:lpstr>
      <vt:lpstr>PowerPoint Presentation</vt:lpstr>
      <vt:lpstr>Esthetic Try-In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Verification of Jaw Relation</vt:lpstr>
      <vt:lpstr>Clinical procedure</vt:lpstr>
      <vt:lpstr>PowerPoint Presentation</vt:lpstr>
      <vt:lpstr>Making a polyvinylsiloxane verification record</vt:lpstr>
      <vt:lpstr>PowerPoint Presentation</vt:lpstr>
      <vt:lpstr>Verifying accuracy of an articulator mountin</vt:lpstr>
      <vt:lpstr>PowerPoint Presentation</vt:lpstr>
      <vt:lpstr>PowerPoint Presentation</vt:lpstr>
      <vt:lpstr>PowerPoint Presentation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28</cp:revision>
  <dcterms:created xsi:type="dcterms:W3CDTF">2022-09-26T09:01:16Z</dcterms:created>
  <dcterms:modified xsi:type="dcterms:W3CDTF">2022-09-26T10:10:35Z</dcterms:modified>
</cp:coreProperties>
</file>